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81" r:id="rId3"/>
    <p:sldId id="291" r:id="rId4"/>
    <p:sldId id="293" r:id="rId5"/>
    <p:sldId id="283" r:id="rId6"/>
    <p:sldId id="287" r:id="rId7"/>
    <p:sldId id="288" r:id="rId8"/>
    <p:sldId id="289" r:id="rId9"/>
    <p:sldId id="290" r:id="rId10"/>
    <p:sldId id="295" r:id="rId11"/>
    <p:sldId id="29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F8375-5A8F-4FD1-8941-E4171717302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A110D-8FC0-4279-8DB3-C1B2F023D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0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697" y="61514"/>
            <a:ext cx="9918441" cy="1320802"/>
          </a:xfrm>
          <a:ln>
            <a:solidFill>
              <a:schemeClr val="accent4"/>
            </a:solidFill>
          </a:ln>
        </p:spPr>
        <p:txBody>
          <a:bodyPr/>
          <a:lstStyle/>
          <a:p>
            <a:r>
              <a:rPr lang="sr-Cyrl-R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ПОДРШКА УЧЕНИЦИМА СА ПРОБЛЕМИМА У ШКОЛИ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0AA2407-A116-4E0B-A4C4-86D8FEB43DFE}"/>
              </a:ext>
            </a:extLst>
          </p:cNvPr>
          <p:cNvSpPr txBox="1">
            <a:spLocks/>
          </p:cNvSpPr>
          <p:nvPr/>
        </p:nvSpPr>
        <p:spPr>
          <a:xfrm>
            <a:off x="2683934" y="3657597"/>
            <a:ext cx="6824133" cy="1515533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F8E170-7621-C2BA-79AF-760567232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550" y="1382316"/>
            <a:ext cx="9753600" cy="52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9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102" y="671804"/>
            <a:ext cx="10590245" cy="729157"/>
          </a:xfrm>
          <a:ln>
            <a:solidFill>
              <a:schemeClr val="accent4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7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 ДЕТЕТА ДО ОДРАСЛЕ ОСОБЕ - РАЗВОЈНИ ЗАДАЦИ И ИЗАЗОВИ</a:t>
            </a:r>
            <a:br>
              <a:rPr lang="en-US" sz="18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102" y="1614197"/>
            <a:ext cx="10590245" cy="4477322"/>
          </a:xfrm>
          <a:ln>
            <a:solidFill>
              <a:schemeClr val="accent4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pPr marR="0"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Адолесценција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представља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специфичан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развојни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период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животу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човека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током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кога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одвија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транзиција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детињства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одрасло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доба</a:t>
            </a:r>
            <a:endParaRPr lang="sr-Cyrl-RS" sz="18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Почиње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пубертетом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(10-12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година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sr-Cyrl-R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траје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24.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године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новијим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схватањима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завршава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когнитивни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развој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адолесцента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8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Развојни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задаци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адолесценцији</a:t>
            </a:r>
            <a:r>
              <a:rPr lang="sr-Cyrl-RS" sz="1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је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изградња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стабилног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идентитета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налажење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одговора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суштинска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питања</a:t>
            </a:r>
            <a:r>
              <a:rPr lang="en-US" sz="18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- 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сам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шта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сам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куда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идем</a:t>
            </a:r>
            <a:endParaRPr lang="sr-Cyrl-RS" sz="1800" dirty="0">
              <a:solidFill>
                <a:srgbClr val="C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750"/>
              </a:spcAft>
              <a:buNone/>
            </a:pPr>
            <a:endParaRPr lang="sr-Cyrl-RS" sz="1800" dirty="0">
              <a:solidFill>
                <a:srgbClr val="C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није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једноставан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задатак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обавила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млада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особа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треба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сазри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физички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емотивно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психолошки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социјално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полно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интелектуално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морално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... </a:t>
            </a:r>
            <a:endParaRPr lang="sr-Cyrl-RS" sz="18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750"/>
              </a:spcAft>
              <a:buNone/>
            </a:pPr>
            <a:endParaRPr lang="sr-Cyrl-RS" sz="18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750"/>
              </a:spcAft>
              <a:buFont typeface="Wingdings" panose="05000000000000000000" pitchFamily="2" charset="2"/>
              <a:buChar char="Ø"/>
            </a:pP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Одрасли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често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кажу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је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задатак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детета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само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учи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буде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добар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ђак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",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што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је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прилично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далеко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истине</a:t>
            </a:r>
            <a:endParaRPr lang="en-US" sz="18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sr-Cyrl-RS" sz="4200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NewLomanPSM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857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92F1E-4A52-4AEE-991F-F89DF0F5A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10724"/>
            <a:ext cx="10013300" cy="977297"/>
          </a:xfrm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sz="31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КАКО ДРУШТВО И МЕДИЈИ НАЈЧЕШЋЕ ПРЕДСТАВЉАЈУ АДОЛЕСЦЕНТЕ?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9ABC12F-8D7F-4D25-825F-815261787D3E}"/>
              </a:ext>
            </a:extLst>
          </p:cNvPr>
          <p:cNvSpPr/>
          <p:nvPr/>
        </p:nvSpPr>
        <p:spPr>
          <a:xfrm>
            <a:off x="1091681" y="2550367"/>
            <a:ext cx="7772400" cy="6344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Углавном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их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идеализују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529711-105A-4C6B-8591-3FBEF2A7C5A1}"/>
              </a:ext>
            </a:extLst>
          </p:cNvPr>
          <p:cNvSpPr/>
          <p:nvPr/>
        </p:nvSpPr>
        <p:spPr>
          <a:xfrm>
            <a:off x="1295402" y="3390125"/>
            <a:ext cx="7772400" cy="6344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Као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проблематичне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неразумне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склоне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пороцима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059F79F-17EE-48F5-AF9F-31346F54C777}"/>
              </a:ext>
            </a:extLst>
          </p:cNvPr>
          <p:cNvSpPr/>
          <p:nvPr/>
        </p:nvSpPr>
        <p:spPr>
          <a:xfrm>
            <a:off x="1570653" y="4161455"/>
            <a:ext cx="7772400" cy="6344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Немају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посебан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однос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према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њима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B67731B-3391-46D2-98FE-9DE573813D19}"/>
              </a:ext>
            </a:extLst>
          </p:cNvPr>
          <p:cNvSpPr/>
          <p:nvPr/>
        </p:nvSpPr>
        <p:spPr>
          <a:xfrm>
            <a:off x="1743271" y="5069634"/>
            <a:ext cx="7772400" cy="6344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MingLiU-ExtB" panose="02020500000000000000" pitchFamily="18" charset="-120"/>
                <a:cs typeface="Arial" panose="020B0604020202020204" pitchFamily="34" charset="0"/>
              </a:rPr>
              <a:t>Као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ngLiU-ExtB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MingLiU-ExtB" panose="02020500000000000000" pitchFamily="18" charset="-120"/>
                <a:cs typeface="Arial" panose="020B0604020202020204" pitchFamily="34" charset="0"/>
              </a:rPr>
              <a:t>безбрижне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ngLiU-ExtB" panose="02020500000000000000" pitchFamily="18" charset="-12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MingLiU-ExtB" panose="02020500000000000000" pitchFamily="18" charset="-120"/>
                <a:cs typeface="Arial" panose="020B0604020202020204" pitchFamily="34" charset="0"/>
              </a:rPr>
              <a:t>веселе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ngLiU-ExtB" panose="02020500000000000000" pitchFamily="18" charset="-120"/>
                <a:cs typeface="Arial" panose="020B0604020202020204" pitchFamily="34" charset="0"/>
              </a:rPr>
              <a:t> и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MingLiU-ExtB" panose="02020500000000000000" pitchFamily="18" charset="-120"/>
                <a:cs typeface="Arial" panose="020B0604020202020204" pitchFamily="34" charset="0"/>
              </a:rPr>
              <a:t>оптимистичне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ea typeface="MingLiU-ExtB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EFE79174-AF66-408A-8323-B165FBDA4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78" y="623055"/>
            <a:ext cx="1209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5F86574B-A468-42D4-9933-EA82E4744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693" y="3031155"/>
            <a:ext cx="1128713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09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4FED5-CF43-4878-84F2-ADC75DCC2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80653"/>
            <a:ext cx="9601196" cy="874660"/>
          </a:xfrm>
          <a:ln>
            <a:solidFill>
              <a:schemeClr val="accent4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sr-Cyrl-R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ФАЗЕ У АДОЛЕСЦЕНЦИЈИ</a:t>
            </a:r>
            <a:endParaRPr lang="en-US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7E4C71-E9A6-483A-AD3B-3F8F48E5F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57" y="3136916"/>
            <a:ext cx="5047861" cy="28844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46510C-11BE-4D6C-9EE7-36124C9D1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4776" y="1287015"/>
            <a:ext cx="4879910" cy="501140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2F3324A-9434-4915-870E-F98CC3818BFA}"/>
              </a:ext>
            </a:extLst>
          </p:cNvPr>
          <p:cNvSpPr/>
          <p:nvPr/>
        </p:nvSpPr>
        <p:spPr>
          <a:xfrm>
            <a:off x="709128" y="1856793"/>
            <a:ext cx="5514390" cy="12129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РАНА ФАЗА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СРЕДЊА ФАЗА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КАСНА ФАЗА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ПОЗНА ФАЗА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E86DF1-2A9C-45D0-AC21-94B71AD72A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707" y="2026215"/>
            <a:ext cx="492359" cy="49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CD32F4-4FF9-4218-82CD-F2CA50CF8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4776" y="3883587"/>
            <a:ext cx="4928115" cy="241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77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997E1A-2CF6-4355-80C8-E2EF41822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237" y="503854"/>
            <a:ext cx="11234054" cy="5617028"/>
          </a:xfrm>
          <a:prstGeom prst="rect">
            <a:avLst/>
          </a:prstGeom>
        </p:spPr>
      </p:pic>
      <p:pic>
        <p:nvPicPr>
          <p:cNvPr id="3" name="Picture 2" descr="Smart Watch SMS commands | KidControl GPS Tracker for Kids">
            <a:extLst>
              <a:ext uri="{FF2B5EF4-FFF2-40B4-BE49-F238E27FC236}">
                <a16:creationId xmlns:a16="http://schemas.microsoft.com/office/drawing/2014/main" id="{181A15AD-91D3-4192-ABD1-8A56E92FE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185" y="3429000"/>
            <a:ext cx="541020" cy="541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Smart Watch SMS commands | KidControl GPS Tracker for Kids">
            <a:extLst>
              <a:ext uri="{FF2B5EF4-FFF2-40B4-BE49-F238E27FC236}">
                <a16:creationId xmlns:a16="http://schemas.microsoft.com/office/drawing/2014/main" id="{626C7164-377D-4E42-B019-B4B0A16AA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989" y="2771348"/>
            <a:ext cx="541020" cy="541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FAQ • Myki Watch Rs">
            <a:extLst>
              <a:ext uri="{FF2B5EF4-FFF2-40B4-BE49-F238E27FC236}">
                <a16:creationId xmlns:a16="http://schemas.microsoft.com/office/drawing/2014/main" id="{125A9AA4-A9C9-4C08-80BB-002A6691EB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823" y="531378"/>
            <a:ext cx="411480" cy="411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FAQ • Myki Watch Rs">
            <a:extLst>
              <a:ext uri="{FF2B5EF4-FFF2-40B4-BE49-F238E27FC236}">
                <a16:creationId xmlns:a16="http://schemas.microsoft.com/office/drawing/2014/main" id="{82CC67F2-2F42-4CAC-B712-1FE1DF80D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227" y="1514202"/>
            <a:ext cx="411480" cy="411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528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B660DA-30C8-4061-AC74-CBCA653B3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0" y="618931"/>
            <a:ext cx="7620000" cy="3810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CCA548C-3E73-4223-A2C7-11FFD207F49C}"/>
              </a:ext>
            </a:extLst>
          </p:cNvPr>
          <p:cNvSpPr/>
          <p:nvPr/>
        </p:nvSpPr>
        <p:spPr>
          <a:xfrm>
            <a:off x="996820" y="1996750"/>
            <a:ext cx="10198359" cy="3909527"/>
          </a:xfrm>
          <a:prstGeom prst="round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Бежање</a:t>
            </a:r>
            <a:r>
              <a:rPr lang="en-US" sz="20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20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школе</a:t>
            </a:r>
            <a:r>
              <a:rPr lang="en-US" sz="20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није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редак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нашем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школству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многих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фактора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тога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родитељи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наставници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реагују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поводом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тога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Неки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ученици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неконтролисано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изостају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бити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показатељ</a:t>
            </a:r>
            <a:r>
              <a:rPr lang="sr-Cyrl-R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sr-Cyrl-R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недостатка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одговорности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незаинтересованости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школу</a:t>
            </a:r>
            <a:endParaRPr lang="sr-Cyrl-RS" sz="20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страха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неуспеха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лоше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оцене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реакције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родитеља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endParaRPr lang="sr-Cyrl-RS" sz="20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симптом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ниског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самопоуздања</a:t>
            </a:r>
            <a:endParaRPr lang="sr-Latn-RS" sz="20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sz="20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сваком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случају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неспособности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младе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адекватно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суочи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стресом</a:t>
            </a:r>
            <a:endParaRPr lang="sr-Latn-RS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94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BA0116-2991-433C-B032-4F63F3BCE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581608"/>
            <a:ext cx="7620000" cy="3810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B02B005-E963-45E2-B0B5-CA4B1F1B2B9A}"/>
              </a:ext>
            </a:extLst>
          </p:cNvPr>
          <p:cNvSpPr/>
          <p:nvPr/>
        </p:nvSpPr>
        <p:spPr>
          <a:xfrm>
            <a:off x="856861" y="2192693"/>
            <a:ext cx="10198359" cy="3909527"/>
          </a:xfrm>
          <a:prstGeom prst="round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Лош</a:t>
            </a:r>
            <a:r>
              <a:rPr lang="en-US" sz="24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успех</a:t>
            </a:r>
            <a:r>
              <a:rPr lang="en-US" sz="24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en-US" sz="24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утиче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адолесцент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развије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негативну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слику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себи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почне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тражи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друге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начине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који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докаже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истакне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туђим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у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својим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очима</a:t>
            </a:r>
            <a:endParaRPr lang="sr-Latn-RS" sz="24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4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Посебан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када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подбацује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школском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успеху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када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остварује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знатно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горе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резултате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оних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које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lang="en-U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објективно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могао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endParaRPr lang="en-US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225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889A89-E9C4-4082-BA3D-D7338707C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475723"/>
            <a:ext cx="7620000" cy="3810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22C2F26-C3BB-47F7-BEAF-086024D62DF8}"/>
              </a:ext>
            </a:extLst>
          </p:cNvPr>
          <p:cNvSpPr/>
          <p:nvPr/>
        </p:nvSpPr>
        <p:spPr>
          <a:xfrm>
            <a:off x="1090127" y="679580"/>
            <a:ext cx="9565434" cy="3592285"/>
          </a:xfrm>
          <a:prstGeom prst="round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радознале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 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склоне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експериментисању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немају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изграђене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моралне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вредности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импулса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нарочито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утицајем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вршњака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почну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ризичним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понашањима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којим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угрожавају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свог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окружења</a:t>
            </a:r>
            <a:endParaRPr lang="sr-Latn-RS" sz="18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злоупотреба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алкохола</a:t>
            </a:r>
            <a:r>
              <a:rPr lang="en-US" sz="18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психоактивних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супстанци</a:t>
            </a:r>
            <a:r>
              <a:rPr lang="en-US" sz="18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ризични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сексуални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односи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друго</a:t>
            </a:r>
            <a:endParaRPr lang="sr-Latn-RS" sz="18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друштво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свега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породица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одреагују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прерасте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</a:t>
            </a:r>
            <a:r>
              <a:rPr lang="sr-Latn-RS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озбиљно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кршење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друштвених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b="1" dirty="0" err="1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делинквенцију</a:t>
            </a:r>
            <a:endParaRPr lang="en-U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616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F65D30-F86C-4B7F-A7EE-AAEEF3577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866" y="2494383"/>
            <a:ext cx="7620000" cy="3810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338048E-B3AE-4EE9-B8C3-126D95F140D6}"/>
              </a:ext>
            </a:extLst>
          </p:cNvPr>
          <p:cNvSpPr/>
          <p:nvPr/>
        </p:nvSpPr>
        <p:spPr>
          <a:xfrm>
            <a:off x="110412" y="298579"/>
            <a:ext cx="10198359" cy="3909527"/>
          </a:xfrm>
          <a:prstGeom prst="round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истог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адолесцент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промени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неколико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расположења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промене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бурне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сувише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дуго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трају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представљају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повод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бригу</a:t>
            </a:r>
            <a:endParaRPr lang="sr-Latn-RS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Нарочито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уколико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осцилације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начину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испољавања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осећања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периоди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стабилног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емотивног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функционисања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ретки</a:t>
            </a:r>
            <a:endParaRPr lang="sr-Latn-RS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неко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понашање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има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неуобичајен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интезитет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дуго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траје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а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уз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значајно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ремети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функционисање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младе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особе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значи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треба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буде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представља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повод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реагује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затражи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помоћ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стручне</a:t>
            </a:r>
            <a:r>
              <a:rPr lang="en-U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особе</a:t>
            </a:r>
            <a:endParaRPr lang="sr-Latn-RS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Нарочито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ако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постоји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сумња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поремећаје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исхране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делинквентно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понашање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или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злоупотребу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психоактивних</a:t>
            </a:r>
            <a:r>
              <a:rPr lang="en-US" sz="1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супстанци</a:t>
            </a:r>
            <a:endParaRPr lang="en-US" sz="1800" b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140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81990-C546-4150-B007-ED4E9492B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98" y="580916"/>
            <a:ext cx="10954139" cy="641395"/>
          </a:xfrm>
          <a:ln>
            <a:solidFill>
              <a:schemeClr val="accent4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sr-Cyrl-R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 СИТУАЦИЈЕ</a:t>
            </a:r>
            <a:endParaRPr lang="en-US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07370-4141-4BAF-8909-EE742C720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456" y="1362269"/>
            <a:ext cx="10739535" cy="4814596"/>
          </a:xfrm>
          <a:ln>
            <a:solidFill>
              <a:schemeClr val="accent4">
                <a:lumMod val="50000"/>
              </a:schemeClr>
            </a:solidFill>
          </a:ln>
        </p:spPr>
        <p:txBody>
          <a:bodyPr>
            <a:normAutofit fontScale="925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sr-Cyrl-R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Јанко је живахан дечак. Повремено активан на часовима и има добра постигнућа, повремено стагнира, прича на часовима, нема потребан прибор и уџбенике... </a:t>
            </a:r>
            <a:endParaRPr lang="sr-Cyrl-RS" sz="18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sr-Cyrl-R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Због више неоправданих изостанака из хемије, у улози одељењског старешине, обавила сам индивидуални разговор са Јанком. </a:t>
            </a:r>
            <a:endParaRPr lang="en-U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sr-Cyrl-R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Одељењски старешина: </a:t>
            </a:r>
            <a:r>
              <a:rPr lang="sr-Cyrl-R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„Јанко, приметила сам да често неоправдано изостајеш са часова </a:t>
            </a:r>
            <a:r>
              <a:rPr lang="sr-Cyrl-R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хемије</a:t>
            </a:r>
            <a:r>
              <a:rPr lang="sr-Cyrl-R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en-U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sr-Cyrl-RS" sz="18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Јанко: </a:t>
            </a:r>
            <a:r>
              <a:rPr lang="sr-Cyrl-R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„Да...Сви причају на часу, само мене наставница опомиње. Каже ми да сам бучан и да се окрећем и причам са Милошем. Увек исто, Јанко није урадио домаћи, нема потребан прибор за рад и учење, нема књигу... Осећам се лоше на часу, немам интересовање за учење, имам слабу оцену, страх ме је да ће ми закључити недовољну оцену...због тога не присуствујем часовима“.</a:t>
            </a:r>
            <a:endParaRPr lang="en-U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sr-Cyrl-R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Наведите Јанкове грешке у мишљењу, а потом његове стварне грешке.</a:t>
            </a:r>
          </a:p>
          <a:p>
            <a:pPr marL="457200" indent="-457200">
              <a:buAutoNum type="arabicPeriod"/>
            </a:pPr>
            <a:r>
              <a:rPr lang="sr-Cyrl-R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Објасните Јанкове емоције.</a:t>
            </a:r>
          </a:p>
          <a:p>
            <a:pPr marL="457200" indent="-457200">
              <a:buAutoNum type="arabicPeriod"/>
            </a:pPr>
            <a:r>
              <a:rPr lang="sr-Cyrl-R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Дајте пропоруке, Јанку, како да превазиђе постојећу ситуацију.</a:t>
            </a:r>
          </a:p>
          <a:p>
            <a:pPr marL="457200" indent="-457200">
              <a:buAutoNum type="arabicPeriod"/>
            </a:pP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824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81990-C546-4150-B007-ED4E9492B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98" y="580916"/>
            <a:ext cx="10954139" cy="641395"/>
          </a:xfrm>
          <a:ln>
            <a:solidFill>
              <a:schemeClr val="accent4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sr-Cyrl-R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ПОРУКЕ СА ЧАСА</a:t>
            </a:r>
            <a:endParaRPr lang="en-US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0F5B7F-61B9-4B92-9902-D5935ED0E363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1171868">
            <a:off x="4195648" y="2750648"/>
            <a:ext cx="5175608" cy="2197967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sr-Cyrl-RS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„Лепа реч и гвоздена врата отвара“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4B44353-05D0-4AA4-B8ED-7606B7723368}"/>
              </a:ext>
            </a:extLst>
          </p:cNvPr>
          <p:cNvSpPr txBox="1">
            <a:spLocks/>
          </p:cNvSpPr>
          <p:nvPr/>
        </p:nvSpPr>
        <p:spPr>
          <a:xfrm rot="21347856">
            <a:off x="455635" y="1273866"/>
            <a:ext cx="5371343" cy="2191601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Cyrl-RS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„Није тешко бити фин“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23AA8B8-201E-4BF2-8894-FB4F3A6B945F}"/>
              </a:ext>
            </a:extLst>
          </p:cNvPr>
          <p:cNvSpPr txBox="1">
            <a:spLocks/>
          </p:cNvSpPr>
          <p:nvPr/>
        </p:nvSpPr>
        <p:spPr>
          <a:xfrm rot="21171868">
            <a:off x="6240559" y="4470593"/>
            <a:ext cx="5175608" cy="2197967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sr-Cyrl-R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593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302</TotalTime>
  <Words>672</Words>
  <Application>Microsoft Office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Garamond</vt:lpstr>
      <vt:lpstr>Times New Roman</vt:lpstr>
      <vt:lpstr>Wingdings</vt:lpstr>
      <vt:lpstr>Organic</vt:lpstr>
      <vt:lpstr>ПОДРШКА УЧЕНИЦИМА СА ПРОБЛЕМИМА У ШКОЛИ</vt:lpstr>
      <vt:lpstr>  ОД ДЕТЕТА ДО ОДРАСЛЕ ОСОБЕ - РАЗВОЈНИ ЗАДАЦИ И ИЗАЗОВИ </vt:lpstr>
      <vt:lpstr> КАКО ДРУШТВО И МЕДИЈИ НАЈЧЕШЋЕ ПРЕДСТАВЉАЈУ АДОЛЕСЦЕНТЕ?</vt:lpstr>
      <vt:lpstr>ФАЗЕ У АДОЛЕСЦЕНЦИЈИ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ОПИС СИТУАЦИЈЕ</vt:lpstr>
      <vt:lpstr>ПОРУКЕ СА ЧАСА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Nera</dc:creator>
  <cp:lastModifiedBy>Windows User</cp:lastModifiedBy>
  <cp:revision>34</cp:revision>
  <dcterms:created xsi:type="dcterms:W3CDTF">2020-03-04T20:01:12Z</dcterms:created>
  <dcterms:modified xsi:type="dcterms:W3CDTF">2026-10-20T17:16:34Z</dcterms:modified>
</cp:coreProperties>
</file>